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3" r:id="rId1"/>
  </p:sldMasterIdLst>
  <p:notesMasterIdLst>
    <p:notesMasterId r:id="rId26"/>
  </p:notesMasterIdLst>
  <p:sldIdLst>
    <p:sldId id="257" r:id="rId2"/>
    <p:sldId id="310" r:id="rId3"/>
    <p:sldId id="314" r:id="rId4"/>
    <p:sldId id="306" r:id="rId5"/>
    <p:sldId id="308" r:id="rId6"/>
    <p:sldId id="309" r:id="rId7"/>
    <p:sldId id="271" r:id="rId8"/>
    <p:sldId id="281" r:id="rId9"/>
    <p:sldId id="315" r:id="rId10"/>
    <p:sldId id="305" r:id="rId11"/>
    <p:sldId id="316" r:id="rId12"/>
    <p:sldId id="304" r:id="rId13"/>
    <p:sldId id="312" r:id="rId14"/>
    <p:sldId id="319" r:id="rId15"/>
    <p:sldId id="311" r:id="rId16"/>
    <p:sldId id="313" r:id="rId17"/>
    <p:sldId id="323" r:id="rId18"/>
    <p:sldId id="317" r:id="rId19"/>
    <p:sldId id="320" r:id="rId20"/>
    <p:sldId id="321" r:id="rId21"/>
    <p:sldId id="324" r:id="rId22"/>
    <p:sldId id="325" r:id="rId23"/>
    <p:sldId id="326" r:id="rId24"/>
    <p:sldId id="328" r:id="rId2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46"/>
    <p:restoredTop sz="96208"/>
  </p:normalViewPr>
  <p:slideViewPr>
    <p:cSldViewPr snapToGrid="0" snapToObjects="1">
      <p:cViewPr varScale="1">
        <p:scale>
          <a:sx n="107" d="100"/>
          <a:sy n="107" d="100"/>
        </p:scale>
        <p:origin x="20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71B0D-377F-CB41-8872-2E683E1AB9D0}" type="datetimeFigureOut">
              <a:rPr lang="en-CN" smtClean="0"/>
              <a:t>2020/7/22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63E27-295D-5349-9AE1-8EFA040D77D6}" type="slidenum">
              <a:rPr lang="en-CN" smtClean="0"/>
              <a:t>‹#›</a:t>
            </a:fld>
            <a:endParaRPr lang="en-CN"/>
          </a:p>
        </p:txBody>
      </p:sp>
    </p:spTree>
    <p:extLst>
      <p:ext uri="{BB962C8B-B14F-4D97-AF65-F5344CB8AC3E}">
        <p14:creationId xmlns:p14="http://schemas.microsoft.com/office/powerpoint/2010/main" val="4027319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6563E27-295D-5349-9AE1-8EFA040D77D6}" type="slidenum">
              <a:rPr lang="en-CN" smtClean="0"/>
              <a:t>18</a:t>
            </a:fld>
            <a:endParaRPr lang="en-CN"/>
          </a:p>
        </p:txBody>
      </p:sp>
    </p:spTree>
    <p:extLst>
      <p:ext uri="{BB962C8B-B14F-4D97-AF65-F5344CB8AC3E}">
        <p14:creationId xmlns:p14="http://schemas.microsoft.com/office/powerpoint/2010/main" val="846180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8913-083D-9D4D-97BB-89D94FA281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964FBB9A-0D35-474A-99F1-D54A492201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8D9C5CB-7AAC-814D-AAB9-06D71AA9F2FB}"/>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5" name="Footer Placeholder 4">
            <a:extLst>
              <a:ext uri="{FF2B5EF4-FFF2-40B4-BE49-F238E27FC236}">
                <a16:creationId xmlns:a16="http://schemas.microsoft.com/office/drawing/2014/main" id="{18BFF277-F5A0-1F4E-9D40-87B7EFC7454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41F366F-6C6F-9B44-AC0B-E74AB5B44A79}"/>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52407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1AA9-075D-9041-B32F-63240F75761B}"/>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5BF173B2-768C-9541-AEC4-0A2AAE613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9DC58B0-7AA7-9B40-A416-A193BAB64E6B}"/>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5" name="Footer Placeholder 4">
            <a:extLst>
              <a:ext uri="{FF2B5EF4-FFF2-40B4-BE49-F238E27FC236}">
                <a16:creationId xmlns:a16="http://schemas.microsoft.com/office/drawing/2014/main" id="{0F9E89A9-F69D-BC44-B237-6068706E286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3C0EFBE-706A-A949-A99D-DE0E016BF645}"/>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634478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2B685-8889-B548-8291-2592A56976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98BFCDD2-9447-EF49-A15D-8834C8F199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1B1A390-E34E-F141-9CE2-494B71ED40CB}"/>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5" name="Footer Placeholder 4">
            <a:extLst>
              <a:ext uri="{FF2B5EF4-FFF2-40B4-BE49-F238E27FC236}">
                <a16:creationId xmlns:a16="http://schemas.microsoft.com/office/drawing/2014/main" id="{F1F4A374-3BDE-B745-8EE0-4CBB12C0B1E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58106CB-DE18-D44D-B047-1C3CE70E05DA}"/>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13989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29DB-78BD-5F44-A12B-3D7E8643FC36}"/>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64CF701E-215B-774F-A6BF-8A272BA3D7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2CDBA9D-875B-F246-AD5E-7ADBF05661B0}"/>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5" name="Footer Placeholder 4">
            <a:extLst>
              <a:ext uri="{FF2B5EF4-FFF2-40B4-BE49-F238E27FC236}">
                <a16:creationId xmlns:a16="http://schemas.microsoft.com/office/drawing/2014/main" id="{56731D7A-1294-9C43-804A-F5254F2CE65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0804DD1-A693-5D49-BEB4-5C8045E8A716}"/>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2841849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6DD19-0751-DE44-8D7B-9B0603F868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2607193-BF66-BD4D-AD2A-BAE2564DDF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C076F-5EFB-3F40-9F78-CD11D95D320D}"/>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5" name="Footer Placeholder 4">
            <a:extLst>
              <a:ext uri="{FF2B5EF4-FFF2-40B4-BE49-F238E27FC236}">
                <a16:creationId xmlns:a16="http://schemas.microsoft.com/office/drawing/2014/main" id="{F235C5FD-7334-7E45-9DD8-500F7123778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17860EF-E223-BF4B-9A39-88574DC85507}"/>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226012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64BC-076C-FC4A-8442-4C3C336A617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7B31E059-0E02-B040-9134-0524A4A476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30F7C91A-66C6-C445-96F0-99A12255BD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9CADDBFB-F97E-8040-BB04-3130C4DF5F30}"/>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6" name="Footer Placeholder 5">
            <a:extLst>
              <a:ext uri="{FF2B5EF4-FFF2-40B4-BE49-F238E27FC236}">
                <a16:creationId xmlns:a16="http://schemas.microsoft.com/office/drawing/2014/main" id="{D6831CB4-30DD-D241-A6A7-29ADDCEA02C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94BFBEBF-08D5-E846-9DC8-B7DC4A464707}"/>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1774027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A152-D58A-F545-842A-49C4B57790D9}"/>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5125CD3D-BB6A-644F-A852-EBFA41AB30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801419-193C-DA4F-9A7D-4400CB11A5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C1FCA25B-7D50-974E-877F-6EEB34A5D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C2E6F9-2F2B-CC40-BA55-2907904DF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2500988D-0833-3248-B613-5DB18B5A8FC0}"/>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8" name="Footer Placeholder 7">
            <a:extLst>
              <a:ext uri="{FF2B5EF4-FFF2-40B4-BE49-F238E27FC236}">
                <a16:creationId xmlns:a16="http://schemas.microsoft.com/office/drawing/2014/main" id="{BA79878A-78A7-8E4E-8EB1-2CBF6D54A2C4}"/>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3B4638C2-C1CA-9345-8FFF-A8D15FC6EF92}"/>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175756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3BA3-ECC6-C541-AE0B-705BFAF4CD7D}"/>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3E19BD9F-00E6-7A4E-9ACF-34A9FD14F033}"/>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4" name="Footer Placeholder 3">
            <a:extLst>
              <a:ext uri="{FF2B5EF4-FFF2-40B4-BE49-F238E27FC236}">
                <a16:creationId xmlns:a16="http://schemas.microsoft.com/office/drawing/2014/main" id="{AF0C2607-85FD-074E-8451-149F83F28CAE}"/>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09C5C91A-6E37-F942-A663-5EF3174DA903}"/>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355420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FAE7D-1134-1E4F-9CC6-24A33C620F4F}"/>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3" name="Footer Placeholder 2">
            <a:extLst>
              <a:ext uri="{FF2B5EF4-FFF2-40B4-BE49-F238E27FC236}">
                <a16:creationId xmlns:a16="http://schemas.microsoft.com/office/drawing/2014/main" id="{8B90386B-D8DF-4E46-9459-C26BDF4CBE65}"/>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5328A619-2602-074C-89EC-DD24AC2A29BE}"/>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1349675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C13F-3D5D-A249-B762-AA8DD2E417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4D299427-29DD-FC46-90F0-6B6CE718D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A36CC0A1-7B9D-3B48-92F5-4A56EA92E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885D5-3A3F-2B4F-BC17-28FA7DA96C9C}"/>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6" name="Footer Placeholder 5">
            <a:extLst>
              <a:ext uri="{FF2B5EF4-FFF2-40B4-BE49-F238E27FC236}">
                <a16:creationId xmlns:a16="http://schemas.microsoft.com/office/drawing/2014/main" id="{45CB96D6-EBE4-0A4B-AD09-644189DF99EA}"/>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A26CEFD3-0F43-FE4C-AD80-250E138C77E7}"/>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36836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B63E4-A827-8741-B2DE-494E96E4FA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386EE63C-F38D-8140-B6E6-AD6CDCCFE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A970B8B2-D677-2E4E-AB68-23E26B6E0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555DD-C7B3-8346-A8ED-CF2C2D2324B6}"/>
              </a:ext>
            </a:extLst>
          </p:cNvPr>
          <p:cNvSpPr>
            <a:spLocks noGrp="1"/>
          </p:cNvSpPr>
          <p:nvPr>
            <p:ph type="dt" sz="half" idx="10"/>
          </p:nvPr>
        </p:nvSpPr>
        <p:spPr/>
        <p:txBody>
          <a:bodyPr/>
          <a:lstStyle/>
          <a:p>
            <a:fld id="{0928C04A-2F18-FC47-8954-EC379D09CF52}" type="datetimeFigureOut">
              <a:rPr lang="en-CN" smtClean="0"/>
              <a:t>2020/7/22</a:t>
            </a:fld>
            <a:endParaRPr lang="en-CN"/>
          </a:p>
        </p:txBody>
      </p:sp>
      <p:sp>
        <p:nvSpPr>
          <p:cNvPr id="6" name="Footer Placeholder 5">
            <a:extLst>
              <a:ext uri="{FF2B5EF4-FFF2-40B4-BE49-F238E27FC236}">
                <a16:creationId xmlns:a16="http://schemas.microsoft.com/office/drawing/2014/main" id="{EC2C8F64-A932-DD4F-95C1-F06177E4D24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D928AD6B-2741-6D4C-8117-E4373FA63EAE}"/>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3476958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536CB6-5BBE-244B-8445-C6C191129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5F384570-9F6C-0048-A801-DA5DE054E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3F5796F-7F00-2E4F-B7E0-741E9C3591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8C04A-2F18-FC47-8954-EC379D09CF52}" type="datetimeFigureOut">
              <a:rPr lang="en-CN" smtClean="0"/>
              <a:t>2020/7/22</a:t>
            </a:fld>
            <a:endParaRPr lang="en-CN"/>
          </a:p>
        </p:txBody>
      </p:sp>
      <p:sp>
        <p:nvSpPr>
          <p:cNvPr id="5" name="Footer Placeholder 4">
            <a:extLst>
              <a:ext uri="{FF2B5EF4-FFF2-40B4-BE49-F238E27FC236}">
                <a16:creationId xmlns:a16="http://schemas.microsoft.com/office/drawing/2014/main" id="{55F147AE-CC7E-4346-AEF2-BE73D80A70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9E4041B8-DCA6-054B-9473-C4C1B664BB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08A6A-6ADE-1A46-B108-AC33E53AD144}" type="slidenum">
              <a:rPr lang="en-CN" smtClean="0"/>
              <a:t>‹#›</a:t>
            </a:fld>
            <a:endParaRPr lang="en-CN"/>
          </a:p>
        </p:txBody>
      </p:sp>
    </p:spTree>
    <p:extLst>
      <p:ext uri="{BB962C8B-B14F-4D97-AF65-F5344CB8AC3E}">
        <p14:creationId xmlns:p14="http://schemas.microsoft.com/office/powerpoint/2010/main" val="449736816"/>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D676B0-B2D2-8447-B5C5-CFFD805CDFC9}"/>
              </a:ext>
            </a:extLst>
          </p:cNvPr>
          <p:cNvSpPr txBox="1"/>
          <p:nvPr/>
        </p:nvSpPr>
        <p:spPr>
          <a:xfrm>
            <a:off x="2415792" y="1410968"/>
            <a:ext cx="7023843" cy="1569660"/>
          </a:xfrm>
          <a:prstGeom prst="rect">
            <a:avLst/>
          </a:prstGeom>
          <a:noFill/>
        </p:spPr>
        <p:txBody>
          <a:bodyPr wrap="square" rtlCol="0">
            <a:spAutoFit/>
          </a:bodyPr>
          <a:lstStyle/>
          <a:p>
            <a:pPr algn="ctr"/>
            <a:r>
              <a:rPr lang="en-US" sz="4800" dirty="0"/>
              <a:t>Real-Time Cryptocurrency Analysis System</a:t>
            </a:r>
            <a:endParaRPr lang="en-CN" sz="4800" dirty="0"/>
          </a:p>
        </p:txBody>
      </p:sp>
      <p:grpSp>
        <p:nvGrpSpPr>
          <p:cNvPr id="12" name="Group 11">
            <a:extLst>
              <a:ext uri="{FF2B5EF4-FFF2-40B4-BE49-F238E27FC236}">
                <a16:creationId xmlns:a16="http://schemas.microsoft.com/office/drawing/2014/main" id="{2FA3D328-07C2-B54B-AEF1-BC9D43B2102D}"/>
              </a:ext>
            </a:extLst>
          </p:cNvPr>
          <p:cNvGrpSpPr/>
          <p:nvPr/>
        </p:nvGrpSpPr>
        <p:grpSpPr>
          <a:xfrm>
            <a:off x="10390250" y="-2122668"/>
            <a:ext cx="1826920" cy="8103743"/>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6" name="Group 15">
            <a:extLst>
              <a:ext uri="{FF2B5EF4-FFF2-40B4-BE49-F238E27FC236}">
                <a16:creationId xmlns:a16="http://schemas.microsoft.com/office/drawing/2014/main" id="{7D5EEA8E-3AA2-1A44-B23F-A8FB96A7A4A0}"/>
              </a:ext>
            </a:extLst>
          </p:cNvPr>
          <p:cNvGrpSpPr/>
          <p:nvPr/>
        </p:nvGrpSpPr>
        <p:grpSpPr>
          <a:xfrm rot="17321146" flipH="1">
            <a:off x="-120950" y="1375331"/>
            <a:ext cx="1744949" cy="7360302"/>
            <a:chOff x="8702480" y="-310490"/>
            <a:chExt cx="787603" cy="3411888"/>
          </a:xfrm>
        </p:grpSpPr>
        <p:sp>
          <p:nvSpPr>
            <p:cNvPr id="17" name="Rectangle 16">
              <a:extLst>
                <a:ext uri="{FF2B5EF4-FFF2-40B4-BE49-F238E27FC236}">
                  <a16:creationId xmlns:a16="http://schemas.microsoft.com/office/drawing/2014/main" id="{5250205C-49B3-3945-A2B9-34AC83D786EA}"/>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Rectangle 17">
              <a:extLst>
                <a:ext uri="{FF2B5EF4-FFF2-40B4-BE49-F238E27FC236}">
                  <a16:creationId xmlns:a16="http://schemas.microsoft.com/office/drawing/2014/main" id="{7F8ACEE5-1458-6145-87B6-154C06C7F710}"/>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F6BF002C-4510-AA4A-8F3D-684EC6BBD6F2}"/>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2" name="TextBox 1">
            <a:extLst>
              <a:ext uri="{FF2B5EF4-FFF2-40B4-BE49-F238E27FC236}">
                <a16:creationId xmlns:a16="http://schemas.microsoft.com/office/drawing/2014/main" id="{A99733A1-FD67-C543-87DF-D9245EA34B5B}"/>
              </a:ext>
            </a:extLst>
          </p:cNvPr>
          <p:cNvSpPr txBox="1"/>
          <p:nvPr/>
        </p:nvSpPr>
        <p:spPr>
          <a:xfrm>
            <a:off x="4615815" y="3625192"/>
            <a:ext cx="2960370" cy="646331"/>
          </a:xfrm>
          <a:prstGeom prst="rect">
            <a:avLst/>
          </a:prstGeom>
          <a:noFill/>
        </p:spPr>
        <p:txBody>
          <a:bodyPr wrap="square" rtlCol="0">
            <a:spAutoFit/>
          </a:bodyPr>
          <a:lstStyle/>
          <a:p>
            <a:pPr algn="ctr"/>
            <a:r>
              <a:rPr lang="en-CN" dirty="0"/>
              <a:t>LiangZhihao         WangXue</a:t>
            </a:r>
          </a:p>
          <a:p>
            <a:pPr algn="ctr"/>
            <a:r>
              <a:rPr lang="en-CN" dirty="0"/>
              <a:t>2020 Jun -&gt; July</a:t>
            </a:r>
          </a:p>
        </p:txBody>
      </p:sp>
      <p:sp>
        <p:nvSpPr>
          <p:cNvPr id="3" name="TextBox 2">
            <a:extLst>
              <a:ext uri="{FF2B5EF4-FFF2-40B4-BE49-F238E27FC236}">
                <a16:creationId xmlns:a16="http://schemas.microsoft.com/office/drawing/2014/main" id="{6740ACF9-353D-0640-93D3-E4BADA60831D}"/>
              </a:ext>
            </a:extLst>
          </p:cNvPr>
          <p:cNvSpPr txBox="1"/>
          <p:nvPr/>
        </p:nvSpPr>
        <p:spPr>
          <a:xfrm>
            <a:off x="4320540" y="4695075"/>
            <a:ext cx="4766310" cy="1323439"/>
          </a:xfrm>
          <a:prstGeom prst="rect">
            <a:avLst/>
          </a:prstGeom>
          <a:noFill/>
        </p:spPr>
        <p:txBody>
          <a:bodyPr wrap="square" rtlCol="0">
            <a:spAutoFit/>
          </a:bodyPr>
          <a:lstStyle/>
          <a:p>
            <a:r>
              <a:rPr lang="en-CN" sz="8000" dirty="0">
                <a:solidFill>
                  <a:srgbClr val="FF0000"/>
                </a:solidFill>
              </a:rPr>
              <a:t>Group 14</a:t>
            </a:r>
          </a:p>
        </p:txBody>
      </p:sp>
    </p:spTree>
    <p:extLst>
      <p:ext uri="{BB962C8B-B14F-4D97-AF65-F5344CB8AC3E}">
        <p14:creationId xmlns:p14="http://schemas.microsoft.com/office/powerpoint/2010/main" val="3716899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433568" y="274320"/>
            <a:ext cx="2766832" cy="461665"/>
          </a:xfrm>
          <a:prstGeom prst="rect">
            <a:avLst/>
          </a:prstGeom>
          <a:noFill/>
        </p:spPr>
        <p:txBody>
          <a:bodyPr wrap="square" rtlCol="0">
            <a:spAutoFit/>
          </a:bodyPr>
          <a:lstStyle/>
          <a:p>
            <a:r>
              <a:rPr lang="en-CN" sz="2400" b="1" dirty="0"/>
              <a:t>Objective</a:t>
            </a:r>
          </a:p>
        </p:txBody>
      </p:sp>
      <p:sp>
        <p:nvSpPr>
          <p:cNvPr id="2" name="TextBox 1">
            <a:extLst>
              <a:ext uri="{FF2B5EF4-FFF2-40B4-BE49-F238E27FC236}">
                <a16:creationId xmlns:a16="http://schemas.microsoft.com/office/drawing/2014/main" id="{076C2968-C992-6244-8B5D-47F5ACCB36C1}"/>
              </a:ext>
            </a:extLst>
          </p:cNvPr>
          <p:cNvSpPr txBox="1"/>
          <p:nvPr/>
        </p:nvSpPr>
        <p:spPr>
          <a:xfrm>
            <a:off x="2743200" y="2492902"/>
            <a:ext cx="7241974" cy="1107996"/>
          </a:xfrm>
          <a:prstGeom prst="rect">
            <a:avLst/>
          </a:prstGeom>
          <a:noFill/>
        </p:spPr>
        <p:txBody>
          <a:bodyPr wrap="square" rtlCol="0">
            <a:spAutoFit/>
          </a:bodyPr>
          <a:lstStyle/>
          <a:p>
            <a:r>
              <a:rPr lang="en-US" sz="2400" dirty="0"/>
              <a:t>Develop a cryptocurrency analyzation system that can handle massive amount of data in </a:t>
            </a:r>
            <a:r>
              <a:rPr lang="en-US" sz="2400" dirty="0">
                <a:solidFill>
                  <a:srgbClr val="FF0000"/>
                </a:solidFill>
              </a:rPr>
              <a:t>real-time</a:t>
            </a:r>
            <a:r>
              <a:rPr lang="en-US" sz="2400" dirty="0"/>
              <a:t>.</a:t>
            </a:r>
          </a:p>
          <a:p>
            <a:endParaRPr lang="en-CN" dirty="0"/>
          </a:p>
        </p:txBody>
      </p:sp>
      <p:sp>
        <p:nvSpPr>
          <p:cNvPr id="3" name="TextBox 2">
            <a:extLst>
              <a:ext uri="{FF2B5EF4-FFF2-40B4-BE49-F238E27FC236}">
                <a16:creationId xmlns:a16="http://schemas.microsoft.com/office/drawing/2014/main" id="{4ECA5D1C-E4F1-F24C-81E6-6B388BEB32AE}"/>
              </a:ext>
            </a:extLst>
          </p:cNvPr>
          <p:cNvSpPr txBox="1"/>
          <p:nvPr/>
        </p:nvSpPr>
        <p:spPr>
          <a:xfrm>
            <a:off x="6364187" y="4271126"/>
            <a:ext cx="3259873" cy="369332"/>
          </a:xfrm>
          <a:prstGeom prst="rect">
            <a:avLst/>
          </a:prstGeom>
          <a:noFill/>
        </p:spPr>
        <p:txBody>
          <a:bodyPr wrap="square" rtlCol="0">
            <a:spAutoFit/>
          </a:bodyPr>
          <a:lstStyle/>
          <a:p>
            <a:r>
              <a:rPr lang="en-CN" b="1" dirty="0"/>
              <a:t>High Throughput, Low Latency</a:t>
            </a:r>
          </a:p>
        </p:txBody>
      </p:sp>
      <p:sp>
        <p:nvSpPr>
          <p:cNvPr id="4" name="Right Arrow 3">
            <a:extLst>
              <a:ext uri="{FF2B5EF4-FFF2-40B4-BE49-F238E27FC236}">
                <a16:creationId xmlns:a16="http://schemas.microsoft.com/office/drawing/2014/main" id="{5216BD79-6F67-3E40-B170-31AE2B3A9171}"/>
              </a:ext>
            </a:extLst>
          </p:cNvPr>
          <p:cNvSpPr/>
          <p:nvPr/>
        </p:nvSpPr>
        <p:spPr>
          <a:xfrm rot="16200000">
            <a:off x="7315200" y="3658254"/>
            <a:ext cx="708660" cy="331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66634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472522" y="2421036"/>
            <a:ext cx="6635702" cy="2369880"/>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3600" b="1"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232248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3" name="Picture 2" descr="A picture containing screenshot&#10;&#10;Description automatically generated">
            <a:extLst>
              <a:ext uri="{FF2B5EF4-FFF2-40B4-BE49-F238E27FC236}">
                <a16:creationId xmlns:a16="http://schemas.microsoft.com/office/drawing/2014/main" id="{4FFDFB6D-73F2-1C4F-B5A4-CE049F2A45DD}"/>
              </a:ext>
            </a:extLst>
          </p:cNvPr>
          <p:cNvPicPr>
            <a:picLocks noChangeAspect="1"/>
          </p:cNvPicPr>
          <p:nvPr/>
        </p:nvPicPr>
        <p:blipFill>
          <a:blip r:embed="rId2"/>
          <a:stretch>
            <a:fillRect/>
          </a:stretch>
        </p:blipFill>
        <p:spPr>
          <a:xfrm>
            <a:off x="2683064" y="0"/>
            <a:ext cx="7545950" cy="6858000"/>
          </a:xfrm>
          <a:prstGeom prst="rect">
            <a:avLst/>
          </a:prstGeom>
        </p:spPr>
      </p:pic>
      <p:sp>
        <p:nvSpPr>
          <p:cNvPr id="4" name="TextBox 3">
            <a:extLst>
              <a:ext uri="{FF2B5EF4-FFF2-40B4-BE49-F238E27FC236}">
                <a16:creationId xmlns:a16="http://schemas.microsoft.com/office/drawing/2014/main" id="{C620D381-F365-7D47-AE97-4F242EE0F39B}"/>
              </a:ext>
            </a:extLst>
          </p:cNvPr>
          <p:cNvSpPr txBox="1"/>
          <p:nvPr/>
        </p:nvSpPr>
        <p:spPr>
          <a:xfrm>
            <a:off x="433568" y="274320"/>
            <a:ext cx="2766832" cy="461665"/>
          </a:xfrm>
          <a:prstGeom prst="rect">
            <a:avLst/>
          </a:prstGeom>
          <a:noFill/>
        </p:spPr>
        <p:txBody>
          <a:bodyPr wrap="square" rtlCol="0">
            <a:spAutoFit/>
          </a:bodyPr>
          <a:lstStyle/>
          <a:p>
            <a:r>
              <a:rPr lang="en-CN" sz="2400" b="1" dirty="0"/>
              <a:t>System Architecture</a:t>
            </a:r>
          </a:p>
        </p:txBody>
      </p:sp>
    </p:spTree>
    <p:extLst>
      <p:ext uri="{BB962C8B-B14F-4D97-AF65-F5344CB8AC3E}">
        <p14:creationId xmlns:p14="http://schemas.microsoft.com/office/powerpoint/2010/main" val="381028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3" name="Picture 2" descr="A picture containing screenshot&#10;&#10;Description automatically generated">
            <a:extLst>
              <a:ext uri="{FF2B5EF4-FFF2-40B4-BE49-F238E27FC236}">
                <a16:creationId xmlns:a16="http://schemas.microsoft.com/office/drawing/2014/main" id="{4FFDFB6D-73F2-1C4F-B5A4-CE049F2A45DD}"/>
              </a:ext>
            </a:extLst>
          </p:cNvPr>
          <p:cNvPicPr>
            <a:picLocks noChangeAspect="1"/>
          </p:cNvPicPr>
          <p:nvPr/>
        </p:nvPicPr>
        <p:blipFill>
          <a:blip r:embed="rId2"/>
          <a:stretch>
            <a:fillRect/>
          </a:stretch>
        </p:blipFill>
        <p:spPr>
          <a:xfrm>
            <a:off x="2683064" y="0"/>
            <a:ext cx="7545950" cy="6858000"/>
          </a:xfrm>
          <a:prstGeom prst="rect">
            <a:avLst/>
          </a:prstGeom>
        </p:spPr>
      </p:pic>
      <p:sp>
        <p:nvSpPr>
          <p:cNvPr id="4" name="TextBox 3">
            <a:extLst>
              <a:ext uri="{FF2B5EF4-FFF2-40B4-BE49-F238E27FC236}">
                <a16:creationId xmlns:a16="http://schemas.microsoft.com/office/drawing/2014/main" id="{C620D381-F365-7D47-AE97-4F242EE0F39B}"/>
              </a:ext>
            </a:extLst>
          </p:cNvPr>
          <p:cNvSpPr txBox="1"/>
          <p:nvPr/>
        </p:nvSpPr>
        <p:spPr>
          <a:xfrm>
            <a:off x="433568" y="274320"/>
            <a:ext cx="2766832" cy="461665"/>
          </a:xfrm>
          <a:prstGeom prst="rect">
            <a:avLst/>
          </a:prstGeom>
          <a:noFill/>
        </p:spPr>
        <p:txBody>
          <a:bodyPr wrap="square" rtlCol="0">
            <a:spAutoFit/>
          </a:bodyPr>
          <a:lstStyle/>
          <a:p>
            <a:r>
              <a:rPr lang="en-CN" sz="2400" b="1" dirty="0"/>
              <a:t>System Architecture</a:t>
            </a:r>
          </a:p>
        </p:txBody>
      </p:sp>
      <p:pic>
        <p:nvPicPr>
          <p:cNvPr id="5" name="Picture 4">
            <a:extLst>
              <a:ext uri="{FF2B5EF4-FFF2-40B4-BE49-F238E27FC236}">
                <a16:creationId xmlns:a16="http://schemas.microsoft.com/office/drawing/2014/main" id="{CCD1A33A-879E-8648-9D5A-542531F02CC2}"/>
              </a:ext>
            </a:extLst>
          </p:cNvPr>
          <p:cNvPicPr>
            <a:picLocks noChangeAspect="1"/>
          </p:cNvPicPr>
          <p:nvPr/>
        </p:nvPicPr>
        <p:blipFill>
          <a:blip r:embed="rId3"/>
          <a:stretch>
            <a:fillRect/>
          </a:stretch>
        </p:blipFill>
        <p:spPr>
          <a:xfrm>
            <a:off x="4259472" y="1661916"/>
            <a:ext cx="4095858" cy="4095858"/>
          </a:xfrm>
          <a:prstGeom prst="rect">
            <a:avLst/>
          </a:prstGeom>
          <a:ln>
            <a:solidFill>
              <a:schemeClr val="tx1"/>
            </a:solidFill>
          </a:ln>
        </p:spPr>
      </p:pic>
    </p:spTree>
    <p:extLst>
      <p:ext uri="{BB962C8B-B14F-4D97-AF65-F5344CB8AC3E}">
        <p14:creationId xmlns:p14="http://schemas.microsoft.com/office/powerpoint/2010/main" val="375322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073456" y="2426107"/>
            <a:ext cx="7437538" cy="2369880"/>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3600" b="1"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1245873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0D381-F365-7D47-AE97-4F242EE0F39B}"/>
              </a:ext>
            </a:extLst>
          </p:cNvPr>
          <p:cNvSpPr txBox="1"/>
          <p:nvPr/>
        </p:nvSpPr>
        <p:spPr>
          <a:xfrm>
            <a:off x="433568" y="141847"/>
            <a:ext cx="3576958" cy="461665"/>
          </a:xfrm>
          <a:prstGeom prst="rect">
            <a:avLst/>
          </a:prstGeom>
          <a:noFill/>
        </p:spPr>
        <p:txBody>
          <a:bodyPr wrap="square" rtlCol="0">
            <a:spAutoFit/>
          </a:bodyPr>
          <a:lstStyle/>
          <a:p>
            <a:r>
              <a:rPr lang="en-CN" sz="2400" b="1" dirty="0"/>
              <a:t>Deployment Diagram</a:t>
            </a:r>
          </a:p>
        </p:txBody>
      </p:sp>
      <p:pic>
        <p:nvPicPr>
          <p:cNvPr id="2" name="Picture 1">
            <a:extLst>
              <a:ext uri="{FF2B5EF4-FFF2-40B4-BE49-F238E27FC236}">
                <a16:creationId xmlns:a16="http://schemas.microsoft.com/office/drawing/2014/main" id="{A9BC01D3-36BB-F448-9BE8-4107283DE3BE}"/>
              </a:ext>
            </a:extLst>
          </p:cNvPr>
          <p:cNvPicPr>
            <a:picLocks noChangeAspect="1"/>
          </p:cNvPicPr>
          <p:nvPr/>
        </p:nvPicPr>
        <p:blipFill>
          <a:blip r:embed="rId2"/>
          <a:stretch>
            <a:fillRect/>
          </a:stretch>
        </p:blipFill>
        <p:spPr>
          <a:xfrm>
            <a:off x="0" y="603512"/>
            <a:ext cx="12192000" cy="5650975"/>
          </a:xfrm>
          <a:prstGeom prst="rect">
            <a:avLst/>
          </a:prstGeom>
        </p:spPr>
      </p:pic>
    </p:spTree>
    <p:extLst>
      <p:ext uri="{BB962C8B-B14F-4D97-AF65-F5344CB8AC3E}">
        <p14:creationId xmlns:p14="http://schemas.microsoft.com/office/powerpoint/2010/main" val="211857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0D381-F365-7D47-AE97-4F242EE0F39B}"/>
              </a:ext>
            </a:extLst>
          </p:cNvPr>
          <p:cNvSpPr txBox="1"/>
          <p:nvPr/>
        </p:nvSpPr>
        <p:spPr>
          <a:xfrm>
            <a:off x="433568" y="141847"/>
            <a:ext cx="3576958" cy="461665"/>
          </a:xfrm>
          <a:prstGeom prst="rect">
            <a:avLst/>
          </a:prstGeom>
          <a:noFill/>
        </p:spPr>
        <p:txBody>
          <a:bodyPr wrap="square" rtlCol="0">
            <a:spAutoFit/>
          </a:bodyPr>
          <a:lstStyle/>
          <a:p>
            <a:r>
              <a:rPr lang="en-CN" sz="2400" b="1" dirty="0"/>
              <a:t>Deployment Diagram</a:t>
            </a:r>
          </a:p>
        </p:txBody>
      </p:sp>
      <p:pic>
        <p:nvPicPr>
          <p:cNvPr id="2" name="Picture 1">
            <a:extLst>
              <a:ext uri="{FF2B5EF4-FFF2-40B4-BE49-F238E27FC236}">
                <a16:creationId xmlns:a16="http://schemas.microsoft.com/office/drawing/2014/main" id="{A9BC01D3-36BB-F448-9BE8-4107283DE3BE}"/>
              </a:ext>
            </a:extLst>
          </p:cNvPr>
          <p:cNvPicPr>
            <a:picLocks noChangeAspect="1"/>
          </p:cNvPicPr>
          <p:nvPr/>
        </p:nvPicPr>
        <p:blipFill>
          <a:blip r:embed="rId2"/>
          <a:stretch>
            <a:fillRect/>
          </a:stretch>
        </p:blipFill>
        <p:spPr>
          <a:xfrm>
            <a:off x="0" y="603512"/>
            <a:ext cx="12192000" cy="5650975"/>
          </a:xfrm>
          <a:prstGeom prst="rect">
            <a:avLst/>
          </a:prstGeom>
        </p:spPr>
      </p:pic>
      <p:pic>
        <p:nvPicPr>
          <p:cNvPr id="5" name="Picture 4">
            <a:extLst>
              <a:ext uri="{FF2B5EF4-FFF2-40B4-BE49-F238E27FC236}">
                <a16:creationId xmlns:a16="http://schemas.microsoft.com/office/drawing/2014/main" id="{E24DA995-55C1-2C4F-A556-0B2029DE4FEF}"/>
              </a:ext>
            </a:extLst>
          </p:cNvPr>
          <p:cNvPicPr>
            <a:picLocks noChangeAspect="1"/>
          </p:cNvPicPr>
          <p:nvPr/>
        </p:nvPicPr>
        <p:blipFill>
          <a:blip r:embed="rId3"/>
          <a:stretch>
            <a:fillRect/>
          </a:stretch>
        </p:blipFill>
        <p:spPr>
          <a:xfrm>
            <a:off x="433568" y="3035300"/>
            <a:ext cx="1283153" cy="1092208"/>
          </a:xfrm>
          <a:prstGeom prst="rect">
            <a:avLst/>
          </a:prstGeom>
        </p:spPr>
      </p:pic>
      <p:pic>
        <p:nvPicPr>
          <p:cNvPr id="6" name="Picture 5">
            <a:extLst>
              <a:ext uri="{FF2B5EF4-FFF2-40B4-BE49-F238E27FC236}">
                <a16:creationId xmlns:a16="http://schemas.microsoft.com/office/drawing/2014/main" id="{4278837A-B7EF-2E4F-99A3-2F9AC01769C3}"/>
              </a:ext>
            </a:extLst>
          </p:cNvPr>
          <p:cNvPicPr>
            <a:picLocks noChangeAspect="1"/>
          </p:cNvPicPr>
          <p:nvPr/>
        </p:nvPicPr>
        <p:blipFill>
          <a:blip r:embed="rId3"/>
          <a:stretch>
            <a:fillRect/>
          </a:stretch>
        </p:blipFill>
        <p:spPr>
          <a:xfrm>
            <a:off x="2449058" y="3035300"/>
            <a:ext cx="1283153" cy="1092208"/>
          </a:xfrm>
          <a:prstGeom prst="rect">
            <a:avLst/>
          </a:prstGeom>
        </p:spPr>
      </p:pic>
      <p:pic>
        <p:nvPicPr>
          <p:cNvPr id="7" name="Picture 6">
            <a:extLst>
              <a:ext uri="{FF2B5EF4-FFF2-40B4-BE49-F238E27FC236}">
                <a16:creationId xmlns:a16="http://schemas.microsoft.com/office/drawing/2014/main" id="{A859CAC1-83EB-2D4E-99F5-A1B4130A2EC2}"/>
              </a:ext>
            </a:extLst>
          </p:cNvPr>
          <p:cNvPicPr>
            <a:picLocks noChangeAspect="1"/>
          </p:cNvPicPr>
          <p:nvPr/>
        </p:nvPicPr>
        <p:blipFill>
          <a:blip r:embed="rId3"/>
          <a:stretch>
            <a:fillRect/>
          </a:stretch>
        </p:blipFill>
        <p:spPr>
          <a:xfrm>
            <a:off x="4346438" y="3035300"/>
            <a:ext cx="1283153" cy="1092208"/>
          </a:xfrm>
          <a:prstGeom prst="rect">
            <a:avLst/>
          </a:prstGeom>
        </p:spPr>
      </p:pic>
      <p:pic>
        <p:nvPicPr>
          <p:cNvPr id="8" name="Picture 7">
            <a:extLst>
              <a:ext uri="{FF2B5EF4-FFF2-40B4-BE49-F238E27FC236}">
                <a16:creationId xmlns:a16="http://schemas.microsoft.com/office/drawing/2014/main" id="{07C98096-A924-3345-9C20-1A30B7D828DA}"/>
              </a:ext>
            </a:extLst>
          </p:cNvPr>
          <p:cNvPicPr>
            <a:picLocks noChangeAspect="1"/>
          </p:cNvPicPr>
          <p:nvPr/>
        </p:nvPicPr>
        <p:blipFill>
          <a:blip r:embed="rId3"/>
          <a:stretch>
            <a:fillRect/>
          </a:stretch>
        </p:blipFill>
        <p:spPr>
          <a:xfrm>
            <a:off x="2334758" y="1253370"/>
            <a:ext cx="1283153" cy="1092208"/>
          </a:xfrm>
          <a:prstGeom prst="rect">
            <a:avLst/>
          </a:prstGeom>
        </p:spPr>
      </p:pic>
      <p:pic>
        <p:nvPicPr>
          <p:cNvPr id="9" name="Picture 8">
            <a:extLst>
              <a:ext uri="{FF2B5EF4-FFF2-40B4-BE49-F238E27FC236}">
                <a16:creationId xmlns:a16="http://schemas.microsoft.com/office/drawing/2014/main" id="{0F7DEA1A-DAE0-164C-8661-E543A5DEAB99}"/>
              </a:ext>
            </a:extLst>
          </p:cNvPr>
          <p:cNvPicPr>
            <a:picLocks noChangeAspect="1"/>
          </p:cNvPicPr>
          <p:nvPr/>
        </p:nvPicPr>
        <p:blipFill>
          <a:blip r:embed="rId3"/>
          <a:stretch>
            <a:fillRect/>
          </a:stretch>
        </p:blipFill>
        <p:spPr>
          <a:xfrm>
            <a:off x="7466828" y="3428999"/>
            <a:ext cx="1283153" cy="1092208"/>
          </a:xfrm>
          <a:prstGeom prst="rect">
            <a:avLst/>
          </a:prstGeom>
        </p:spPr>
      </p:pic>
      <p:pic>
        <p:nvPicPr>
          <p:cNvPr id="10" name="Picture 9">
            <a:extLst>
              <a:ext uri="{FF2B5EF4-FFF2-40B4-BE49-F238E27FC236}">
                <a16:creationId xmlns:a16="http://schemas.microsoft.com/office/drawing/2014/main" id="{59895B66-B96B-3F4C-9355-9D8A0FC5FC48}"/>
              </a:ext>
            </a:extLst>
          </p:cNvPr>
          <p:cNvPicPr>
            <a:picLocks noChangeAspect="1"/>
          </p:cNvPicPr>
          <p:nvPr/>
        </p:nvPicPr>
        <p:blipFill>
          <a:blip r:embed="rId3"/>
          <a:stretch>
            <a:fillRect/>
          </a:stretch>
        </p:blipFill>
        <p:spPr>
          <a:xfrm>
            <a:off x="8998448" y="3428999"/>
            <a:ext cx="1283153" cy="1092208"/>
          </a:xfrm>
          <a:prstGeom prst="rect">
            <a:avLst/>
          </a:prstGeom>
        </p:spPr>
      </p:pic>
      <p:pic>
        <p:nvPicPr>
          <p:cNvPr id="11" name="Picture 10">
            <a:extLst>
              <a:ext uri="{FF2B5EF4-FFF2-40B4-BE49-F238E27FC236}">
                <a16:creationId xmlns:a16="http://schemas.microsoft.com/office/drawing/2014/main" id="{B058978B-2EC7-0A4F-A549-2A6AA256C964}"/>
              </a:ext>
            </a:extLst>
          </p:cNvPr>
          <p:cNvPicPr>
            <a:picLocks noChangeAspect="1"/>
          </p:cNvPicPr>
          <p:nvPr/>
        </p:nvPicPr>
        <p:blipFill>
          <a:blip r:embed="rId3"/>
          <a:stretch>
            <a:fillRect/>
          </a:stretch>
        </p:blipFill>
        <p:spPr>
          <a:xfrm>
            <a:off x="10557462" y="3428999"/>
            <a:ext cx="1283153" cy="1092208"/>
          </a:xfrm>
          <a:prstGeom prst="rect">
            <a:avLst/>
          </a:prstGeom>
        </p:spPr>
      </p:pic>
      <p:pic>
        <p:nvPicPr>
          <p:cNvPr id="12" name="Picture 11">
            <a:extLst>
              <a:ext uri="{FF2B5EF4-FFF2-40B4-BE49-F238E27FC236}">
                <a16:creationId xmlns:a16="http://schemas.microsoft.com/office/drawing/2014/main" id="{130F1D4A-949E-D948-B402-0A6CAC9D3739}"/>
              </a:ext>
            </a:extLst>
          </p:cNvPr>
          <p:cNvPicPr>
            <a:picLocks noChangeAspect="1"/>
          </p:cNvPicPr>
          <p:nvPr/>
        </p:nvPicPr>
        <p:blipFill>
          <a:blip r:embed="rId3"/>
          <a:stretch>
            <a:fillRect/>
          </a:stretch>
        </p:blipFill>
        <p:spPr>
          <a:xfrm>
            <a:off x="3771083" y="5284469"/>
            <a:ext cx="1283153" cy="1092208"/>
          </a:xfrm>
          <a:prstGeom prst="rect">
            <a:avLst/>
          </a:prstGeom>
        </p:spPr>
      </p:pic>
      <p:sp>
        <p:nvSpPr>
          <p:cNvPr id="3" name="TextBox 2">
            <a:extLst>
              <a:ext uri="{FF2B5EF4-FFF2-40B4-BE49-F238E27FC236}">
                <a16:creationId xmlns:a16="http://schemas.microsoft.com/office/drawing/2014/main" id="{FDFC74AE-354D-3442-9D30-5F8214D27456}"/>
              </a:ext>
            </a:extLst>
          </p:cNvPr>
          <p:cNvSpPr txBox="1"/>
          <p:nvPr/>
        </p:nvSpPr>
        <p:spPr>
          <a:xfrm>
            <a:off x="8601823" y="848362"/>
            <a:ext cx="3359555" cy="954107"/>
          </a:xfrm>
          <a:prstGeom prst="rect">
            <a:avLst/>
          </a:prstGeom>
          <a:noFill/>
        </p:spPr>
        <p:txBody>
          <a:bodyPr wrap="square" rtlCol="0">
            <a:spAutoFit/>
          </a:bodyPr>
          <a:lstStyle/>
          <a:p>
            <a:r>
              <a:rPr lang="en-CN" sz="2800" b="1" dirty="0">
                <a:solidFill>
                  <a:srgbClr val="FF0000"/>
                </a:solidFill>
              </a:rPr>
              <a:t>Use Docker</a:t>
            </a:r>
          </a:p>
          <a:p>
            <a:r>
              <a:rPr lang="en-CN" sz="2800" b="1" dirty="0">
                <a:solidFill>
                  <a:srgbClr val="FF0000"/>
                </a:solidFill>
              </a:rPr>
              <a:t>For easy deployment</a:t>
            </a:r>
          </a:p>
        </p:txBody>
      </p:sp>
    </p:spTree>
    <p:extLst>
      <p:ext uri="{BB962C8B-B14F-4D97-AF65-F5344CB8AC3E}">
        <p14:creationId xmlns:p14="http://schemas.microsoft.com/office/powerpoint/2010/main" val="3726880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073456" y="2426107"/>
            <a:ext cx="7437538" cy="2369880"/>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3600" b="1" dirty="0"/>
              <a:t>Experiment Results</a:t>
            </a:r>
          </a:p>
        </p:txBody>
      </p:sp>
    </p:spTree>
    <p:extLst>
      <p:ext uri="{BB962C8B-B14F-4D97-AF65-F5344CB8AC3E}">
        <p14:creationId xmlns:p14="http://schemas.microsoft.com/office/powerpoint/2010/main" val="744807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8FE010-3458-5748-AA5A-C28D33BF8D00}"/>
              </a:ext>
            </a:extLst>
          </p:cNvPr>
          <p:cNvPicPr>
            <a:picLocks noChangeAspect="1"/>
          </p:cNvPicPr>
          <p:nvPr/>
        </p:nvPicPr>
        <p:blipFill>
          <a:blip r:embed="rId3"/>
          <a:stretch>
            <a:fillRect/>
          </a:stretch>
        </p:blipFill>
        <p:spPr>
          <a:xfrm>
            <a:off x="835077" y="1184329"/>
            <a:ext cx="10675917" cy="4266735"/>
          </a:xfrm>
          <a:prstGeom prst="rect">
            <a:avLst/>
          </a:prstGeom>
        </p:spPr>
      </p:pic>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2645544" y="209270"/>
            <a:ext cx="4123442" cy="461665"/>
          </a:xfrm>
          <a:prstGeom prst="rect">
            <a:avLst/>
          </a:prstGeom>
          <a:noFill/>
        </p:spPr>
        <p:txBody>
          <a:bodyPr wrap="square" rtlCol="0">
            <a:spAutoFit/>
          </a:bodyPr>
          <a:lstStyle/>
          <a:p>
            <a:r>
              <a:rPr lang="en-CN" sz="2400" b="1" dirty="0"/>
              <a:t>Percentage of Opinion Mood</a:t>
            </a:r>
          </a:p>
        </p:txBody>
      </p:sp>
      <p:sp>
        <p:nvSpPr>
          <p:cNvPr id="5" name="Down Arrow 4">
            <a:extLst>
              <a:ext uri="{FF2B5EF4-FFF2-40B4-BE49-F238E27FC236}">
                <a16:creationId xmlns:a16="http://schemas.microsoft.com/office/drawing/2014/main" id="{481065F4-E0FC-AB4C-98A2-66A43012B468}"/>
              </a:ext>
            </a:extLst>
          </p:cNvPr>
          <p:cNvSpPr/>
          <p:nvPr/>
        </p:nvSpPr>
        <p:spPr>
          <a:xfrm rot="8712385">
            <a:off x="3678309" y="1942070"/>
            <a:ext cx="217408" cy="111268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6" name="TextBox 5">
            <a:extLst>
              <a:ext uri="{FF2B5EF4-FFF2-40B4-BE49-F238E27FC236}">
                <a16:creationId xmlns:a16="http://schemas.microsoft.com/office/drawing/2014/main" id="{8798C273-7B15-6D41-9BB3-645C59A466B4}"/>
              </a:ext>
            </a:extLst>
          </p:cNvPr>
          <p:cNvSpPr txBox="1"/>
          <p:nvPr/>
        </p:nvSpPr>
        <p:spPr>
          <a:xfrm>
            <a:off x="2523344" y="5915707"/>
            <a:ext cx="8280080" cy="369332"/>
          </a:xfrm>
          <a:prstGeom prst="rect">
            <a:avLst/>
          </a:prstGeom>
          <a:noFill/>
        </p:spPr>
        <p:txBody>
          <a:bodyPr wrap="square" rtlCol="0">
            <a:spAutoFit/>
          </a:bodyPr>
          <a:lstStyle/>
          <a:p>
            <a:r>
              <a:rPr lang="en-US" dirty="0"/>
              <a:t>We aggregate opinion mood (negative, neutral, positive) for every 100 tweets.</a:t>
            </a:r>
            <a:endParaRPr lang="en-CN" dirty="0"/>
          </a:p>
        </p:txBody>
      </p:sp>
      <p:sp>
        <p:nvSpPr>
          <p:cNvPr id="7" name="TextBox 6">
            <a:extLst>
              <a:ext uri="{FF2B5EF4-FFF2-40B4-BE49-F238E27FC236}">
                <a16:creationId xmlns:a16="http://schemas.microsoft.com/office/drawing/2014/main" id="{525A1C0D-5929-5341-9356-7C885FEA77FF}"/>
              </a:ext>
            </a:extLst>
          </p:cNvPr>
          <p:cNvSpPr txBox="1"/>
          <p:nvPr/>
        </p:nvSpPr>
        <p:spPr>
          <a:xfrm>
            <a:off x="433567" y="134911"/>
            <a:ext cx="2211977" cy="584775"/>
          </a:xfrm>
          <a:prstGeom prst="rect">
            <a:avLst/>
          </a:prstGeom>
          <a:noFill/>
        </p:spPr>
        <p:txBody>
          <a:bodyPr wrap="square" rtlCol="0">
            <a:spAutoFit/>
          </a:bodyPr>
          <a:lstStyle/>
          <a:p>
            <a:r>
              <a:rPr lang="en-CN" sz="3200" b="1" dirty="0"/>
              <a:t>Indicator 1 -</a:t>
            </a:r>
          </a:p>
        </p:txBody>
      </p:sp>
      <p:sp>
        <p:nvSpPr>
          <p:cNvPr id="17" name="TextBox 16">
            <a:extLst>
              <a:ext uri="{FF2B5EF4-FFF2-40B4-BE49-F238E27FC236}">
                <a16:creationId xmlns:a16="http://schemas.microsoft.com/office/drawing/2014/main" id="{E2397B44-DB14-E343-8DD0-C2F61BDF200E}"/>
              </a:ext>
            </a:extLst>
          </p:cNvPr>
          <p:cNvSpPr txBox="1"/>
          <p:nvPr/>
        </p:nvSpPr>
        <p:spPr>
          <a:xfrm>
            <a:off x="4032354" y="3237875"/>
            <a:ext cx="3957403" cy="369332"/>
          </a:xfrm>
          <a:prstGeom prst="rect">
            <a:avLst/>
          </a:prstGeom>
          <a:noFill/>
        </p:spPr>
        <p:txBody>
          <a:bodyPr wrap="square" rtlCol="0">
            <a:spAutoFit/>
          </a:bodyPr>
          <a:lstStyle/>
          <a:p>
            <a:r>
              <a:rPr lang="en-CN" dirty="0"/>
              <a:t>This zizag may </a:t>
            </a:r>
            <a:r>
              <a:rPr lang="en-CN"/>
              <a:t>imply a positive </a:t>
            </a:r>
            <a:r>
              <a:rPr lang="en-CN" dirty="0"/>
              <a:t>trend</a:t>
            </a:r>
          </a:p>
        </p:txBody>
      </p:sp>
    </p:spTree>
    <p:extLst>
      <p:ext uri="{BB962C8B-B14F-4D97-AF65-F5344CB8AC3E}">
        <p14:creationId xmlns:p14="http://schemas.microsoft.com/office/powerpoint/2010/main" val="2837747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2601149" y="199262"/>
            <a:ext cx="3988530" cy="461665"/>
          </a:xfrm>
          <a:prstGeom prst="rect">
            <a:avLst/>
          </a:prstGeom>
          <a:noFill/>
        </p:spPr>
        <p:txBody>
          <a:bodyPr wrap="square" rtlCol="0">
            <a:spAutoFit/>
          </a:bodyPr>
          <a:lstStyle/>
          <a:p>
            <a:r>
              <a:rPr lang="en-CN" sz="2400" b="1" dirty="0"/>
              <a:t>30 Most Common Words</a:t>
            </a:r>
          </a:p>
        </p:txBody>
      </p:sp>
      <p:pic>
        <p:nvPicPr>
          <p:cNvPr id="17" name="Picture 16">
            <a:extLst>
              <a:ext uri="{FF2B5EF4-FFF2-40B4-BE49-F238E27FC236}">
                <a16:creationId xmlns:a16="http://schemas.microsoft.com/office/drawing/2014/main" id="{5EFD11BF-59FE-004E-95AA-E2DA700ED6EC}"/>
              </a:ext>
            </a:extLst>
          </p:cNvPr>
          <p:cNvPicPr>
            <a:picLocks noChangeAspect="1"/>
          </p:cNvPicPr>
          <p:nvPr/>
        </p:nvPicPr>
        <p:blipFill>
          <a:blip r:embed="rId2"/>
          <a:stretch>
            <a:fillRect/>
          </a:stretch>
        </p:blipFill>
        <p:spPr>
          <a:xfrm>
            <a:off x="2729592" y="996192"/>
            <a:ext cx="6984902" cy="4297018"/>
          </a:xfrm>
          <a:prstGeom prst="rect">
            <a:avLst/>
          </a:prstGeom>
        </p:spPr>
      </p:pic>
      <p:sp>
        <p:nvSpPr>
          <p:cNvPr id="18" name="TextBox 17">
            <a:extLst>
              <a:ext uri="{FF2B5EF4-FFF2-40B4-BE49-F238E27FC236}">
                <a16:creationId xmlns:a16="http://schemas.microsoft.com/office/drawing/2014/main" id="{B54DE1F7-CCEF-2649-BB72-D0CFBE5CA025}"/>
              </a:ext>
            </a:extLst>
          </p:cNvPr>
          <p:cNvSpPr txBox="1"/>
          <p:nvPr/>
        </p:nvSpPr>
        <p:spPr>
          <a:xfrm>
            <a:off x="5047013" y="5827741"/>
            <a:ext cx="3990109" cy="369332"/>
          </a:xfrm>
          <a:prstGeom prst="rect">
            <a:avLst/>
          </a:prstGeom>
          <a:noFill/>
        </p:spPr>
        <p:txBody>
          <a:bodyPr wrap="square" rtlCol="0">
            <a:spAutoFit/>
          </a:bodyPr>
          <a:lstStyle/>
          <a:p>
            <a:r>
              <a:rPr lang="en-CN" b="1" dirty="0"/>
              <a:t>30 Most Common Words</a:t>
            </a:r>
          </a:p>
        </p:txBody>
      </p:sp>
      <p:sp>
        <p:nvSpPr>
          <p:cNvPr id="19" name="TextBox 18">
            <a:extLst>
              <a:ext uri="{FF2B5EF4-FFF2-40B4-BE49-F238E27FC236}">
                <a16:creationId xmlns:a16="http://schemas.microsoft.com/office/drawing/2014/main" id="{8183D9AC-C7AD-D745-BFE7-3BB32B74F925}"/>
              </a:ext>
            </a:extLst>
          </p:cNvPr>
          <p:cNvSpPr txBox="1"/>
          <p:nvPr/>
        </p:nvSpPr>
        <p:spPr>
          <a:xfrm>
            <a:off x="433567" y="134911"/>
            <a:ext cx="2211977" cy="584775"/>
          </a:xfrm>
          <a:prstGeom prst="rect">
            <a:avLst/>
          </a:prstGeom>
          <a:noFill/>
        </p:spPr>
        <p:txBody>
          <a:bodyPr wrap="square" rtlCol="0">
            <a:spAutoFit/>
          </a:bodyPr>
          <a:lstStyle/>
          <a:p>
            <a:r>
              <a:rPr lang="en-CN" sz="3200" b="1" dirty="0"/>
              <a:t>Indicator 2 -</a:t>
            </a:r>
          </a:p>
        </p:txBody>
      </p:sp>
      <p:sp>
        <p:nvSpPr>
          <p:cNvPr id="20" name="Oval 19">
            <a:extLst>
              <a:ext uri="{FF2B5EF4-FFF2-40B4-BE49-F238E27FC236}">
                <a16:creationId xmlns:a16="http://schemas.microsoft.com/office/drawing/2014/main" id="{BF0821D4-6318-BE48-AAC1-06B4903A3134}"/>
              </a:ext>
            </a:extLst>
          </p:cNvPr>
          <p:cNvSpPr/>
          <p:nvPr/>
        </p:nvSpPr>
        <p:spPr>
          <a:xfrm>
            <a:off x="4661942" y="3762531"/>
            <a:ext cx="914400" cy="972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2" name="Straight Arrow Connector 21">
            <a:extLst>
              <a:ext uri="{FF2B5EF4-FFF2-40B4-BE49-F238E27FC236}">
                <a16:creationId xmlns:a16="http://schemas.microsoft.com/office/drawing/2014/main" id="{48872897-3636-B241-9887-FFE09C5C30F7}"/>
              </a:ext>
            </a:extLst>
          </p:cNvPr>
          <p:cNvCxnSpPr>
            <a:cxnSpLocks/>
          </p:cNvCxnSpPr>
          <p:nvPr/>
        </p:nvCxnSpPr>
        <p:spPr>
          <a:xfrm flipV="1">
            <a:off x="2266217" y="4734669"/>
            <a:ext cx="2329197" cy="4372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E27AAFE-2A00-D54C-BC5E-1985C388E9C2}"/>
              </a:ext>
            </a:extLst>
          </p:cNvPr>
          <p:cNvSpPr txBox="1"/>
          <p:nvPr/>
        </p:nvSpPr>
        <p:spPr>
          <a:xfrm>
            <a:off x="863600" y="4530299"/>
            <a:ext cx="1712977" cy="1200329"/>
          </a:xfrm>
          <a:prstGeom prst="rect">
            <a:avLst/>
          </a:prstGeom>
          <a:noFill/>
        </p:spPr>
        <p:txBody>
          <a:bodyPr wrap="square" rtlCol="0">
            <a:spAutoFit/>
          </a:bodyPr>
          <a:lstStyle/>
          <a:p>
            <a:r>
              <a:rPr lang="en-CN" sz="2400" dirty="0"/>
              <a:t>People are hyping iota in Jan,2018</a:t>
            </a:r>
          </a:p>
        </p:txBody>
      </p:sp>
    </p:spTree>
    <p:extLst>
      <p:ext uri="{BB962C8B-B14F-4D97-AF65-F5344CB8AC3E}">
        <p14:creationId xmlns:p14="http://schemas.microsoft.com/office/powerpoint/2010/main" val="15853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472522" y="2421036"/>
            <a:ext cx="6635702"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3147253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433568" y="274320"/>
            <a:ext cx="2766832" cy="461665"/>
          </a:xfrm>
          <a:prstGeom prst="rect">
            <a:avLst/>
          </a:prstGeom>
          <a:noFill/>
        </p:spPr>
        <p:txBody>
          <a:bodyPr wrap="square" rtlCol="0">
            <a:spAutoFit/>
          </a:bodyPr>
          <a:lstStyle/>
          <a:p>
            <a:r>
              <a:rPr lang="en-CN" sz="2400" b="1" dirty="0"/>
              <a:t>Performace</a:t>
            </a:r>
          </a:p>
        </p:txBody>
      </p:sp>
      <p:sp>
        <p:nvSpPr>
          <p:cNvPr id="2" name="TextBox 1">
            <a:extLst>
              <a:ext uri="{FF2B5EF4-FFF2-40B4-BE49-F238E27FC236}">
                <a16:creationId xmlns:a16="http://schemas.microsoft.com/office/drawing/2014/main" id="{36B5B054-1238-074F-B232-62061DADCF01}"/>
              </a:ext>
            </a:extLst>
          </p:cNvPr>
          <p:cNvSpPr txBox="1"/>
          <p:nvPr/>
        </p:nvSpPr>
        <p:spPr>
          <a:xfrm>
            <a:off x="2373549" y="1673497"/>
            <a:ext cx="8599870" cy="2677656"/>
          </a:xfrm>
          <a:prstGeom prst="rect">
            <a:avLst/>
          </a:prstGeom>
          <a:noFill/>
        </p:spPr>
        <p:txBody>
          <a:bodyPr wrap="square" rtlCol="0">
            <a:spAutoFit/>
          </a:bodyPr>
          <a:lstStyle/>
          <a:p>
            <a:r>
              <a:rPr lang="en-CN" sz="2400" b="1" dirty="0"/>
              <a:t>Experiment Results: </a:t>
            </a:r>
          </a:p>
          <a:p>
            <a:endParaRPr lang="en-CN" dirty="0"/>
          </a:p>
          <a:p>
            <a:r>
              <a:rPr lang="en-CN" dirty="0"/>
              <a:t>The system can process 6378 tweets per second. ML services becomes a bottleneck for the whole system. </a:t>
            </a:r>
          </a:p>
          <a:p>
            <a:endParaRPr lang="en-CN" dirty="0"/>
          </a:p>
          <a:p>
            <a:r>
              <a:rPr lang="en-CN" b="1" dirty="0"/>
              <a:t>We have two options to improve it:</a:t>
            </a:r>
          </a:p>
          <a:p>
            <a:endParaRPr lang="en-CN" dirty="0"/>
          </a:p>
          <a:p>
            <a:pPr marL="285750" indent="-285750">
              <a:buFont typeface="Arial" panose="020B0604020202020204" pitchFamily="34" charset="0"/>
              <a:buChar char="•"/>
            </a:pPr>
            <a:r>
              <a:rPr lang="en-CN" dirty="0"/>
              <a:t>Scale out ML service, add more machine for it.</a:t>
            </a:r>
          </a:p>
          <a:p>
            <a:pPr marL="285750" indent="-285750">
              <a:buFont typeface="Arial" panose="020B0604020202020204" pitchFamily="34" charset="0"/>
              <a:buChar char="•"/>
            </a:pPr>
            <a:r>
              <a:rPr lang="en-CN" dirty="0"/>
              <a:t>Ship some container to the physical machine of flink cluster</a:t>
            </a:r>
          </a:p>
        </p:txBody>
      </p:sp>
    </p:spTree>
    <p:extLst>
      <p:ext uri="{BB962C8B-B14F-4D97-AF65-F5344CB8AC3E}">
        <p14:creationId xmlns:p14="http://schemas.microsoft.com/office/powerpoint/2010/main" val="208994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7" name="Rectangle 16">
            <a:extLst>
              <a:ext uri="{FF2B5EF4-FFF2-40B4-BE49-F238E27FC236}">
                <a16:creationId xmlns:a16="http://schemas.microsoft.com/office/drawing/2014/main" id="{DB33E0DA-02A9-DE4C-BBDE-D244C431FA77}"/>
              </a:ext>
            </a:extLst>
          </p:cNvPr>
          <p:cNvSpPr/>
          <p:nvPr/>
        </p:nvSpPr>
        <p:spPr>
          <a:xfrm>
            <a:off x="2189396" y="1406608"/>
            <a:ext cx="8209613" cy="3693319"/>
          </a:xfrm>
          <a:prstGeom prst="rect">
            <a:avLst/>
          </a:prstGeom>
        </p:spPr>
        <p:txBody>
          <a:bodyPr wrap="square">
            <a:spAutoFit/>
          </a:bodyPr>
          <a:lstStyle/>
          <a:p>
            <a:r>
              <a:rPr lang="en-US" sz="2000" b="1" dirty="0"/>
              <a:t>Our system still has much room for improvements. </a:t>
            </a:r>
          </a:p>
          <a:p>
            <a:endParaRPr lang="en-US" b="1" dirty="0"/>
          </a:p>
          <a:p>
            <a:r>
              <a:rPr lang="en-US" b="1" dirty="0"/>
              <a:t>First</a:t>
            </a:r>
            <a:r>
              <a:rPr lang="en-US" dirty="0"/>
              <a:t>, We only used several features of each tweets. In future, we plan to extend the system to include more features of tweets. This will give our users a broader overview to current status of cryptocurrencies. </a:t>
            </a:r>
          </a:p>
          <a:p>
            <a:br>
              <a:rPr lang="en-US" dirty="0"/>
            </a:br>
            <a:r>
              <a:rPr lang="en-US" b="1" dirty="0"/>
              <a:t>Second</a:t>
            </a:r>
            <a:r>
              <a:rPr lang="en-US" dirty="0"/>
              <a:t>, the system running parameters (</a:t>
            </a:r>
            <a:r>
              <a:rPr lang="en-US" dirty="0" err="1"/>
              <a:t>eg.</a:t>
            </a:r>
            <a:r>
              <a:rPr lang="en-US" dirty="0"/>
              <a:t> window size) are hard coded, in future, we plan to make it configurable dynamically. We will optimize the system by taking into account user requirements.</a:t>
            </a:r>
          </a:p>
          <a:p>
            <a:br>
              <a:rPr lang="en-US" dirty="0"/>
            </a:br>
            <a:r>
              <a:rPr lang="en-US" b="1" dirty="0"/>
              <a:t>Third</a:t>
            </a:r>
            <a:r>
              <a:rPr lang="en-US" dirty="0"/>
              <a:t>, other indicators can be introduced into the system. Currently, we only got two descriptive indicators. More quantitative indicators can be measured and improve the predicting result by combining them together according to weight.</a:t>
            </a:r>
            <a:endParaRPr lang="en-US" b="0" dirty="0">
              <a:effectLst/>
            </a:endParaRPr>
          </a:p>
        </p:txBody>
      </p:sp>
      <p:sp>
        <p:nvSpPr>
          <p:cNvPr id="18" name="TextBox 17">
            <a:extLst>
              <a:ext uri="{FF2B5EF4-FFF2-40B4-BE49-F238E27FC236}">
                <a16:creationId xmlns:a16="http://schemas.microsoft.com/office/drawing/2014/main" id="{A1B5E464-5503-7E40-90A0-F83C4258DD1B}"/>
              </a:ext>
            </a:extLst>
          </p:cNvPr>
          <p:cNvSpPr txBox="1"/>
          <p:nvPr/>
        </p:nvSpPr>
        <p:spPr>
          <a:xfrm>
            <a:off x="433568" y="274320"/>
            <a:ext cx="2766832" cy="461665"/>
          </a:xfrm>
          <a:prstGeom prst="rect">
            <a:avLst/>
          </a:prstGeom>
          <a:noFill/>
        </p:spPr>
        <p:txBody>
          <a:bodyPr wrap="square" rtlCol="0">
            <a:spAutoFit/>
          </a:bodyPr>
          <a:lstStyle/>
          <a:p>
            <a:r>
              <a:rPr lang="en-CN" sz="2400" b="1" dirty="0"/>
              <a:t>Future Work</a:t>
            </a:r>
          </a:p>
        </p:txBody>
      </p:sp>
    </p:spTree>
    <p:extLst>
      <p:ext uri="{BB962C8B-B14F-4D97-AF65-F5344CB8AC3E}">
        <p14:creationId xmlns:p14="http://schemas.microsoft.com/office/powerpoint/2010/main" val="3245584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7" name="TextBox 16">
            <a:extLst>
              <a:ext uri="{FF2B5EF4-FFF2-40B4-BE49-F238E27FC236}">
                <a16:creationId xmlns:a16="http://schemas.microsoft.com/office/drawing/2014/main" id="{432684A6-98B1-834B-A11D-A7E9FDE157A2}"/>
              </a:ext>
            </a:extLst>
          </p:cNvPr>
          <p:cNvSpPr txBox="1"/>
          <p:nvPr/>
        </p:nvSpPr>
        <p:spPr>
          <a:xfrm>
            <a:off x="433568" y="274320"/>
            <a:ext cx="2766832" cy="461665"/>
          </a:xfrm>
          <a:prstGeom prst="rect">
            <a:avLst/>
          </a:prstGeom>
          <a:noFill/>
        </p:spPr>
        <p:txBody>
          <a:bodyPr wrap="square" rtlCol="0">
            <a:spAutoFit/>
          </a:bodyPr>
          <a:lstStyle/>
          <a:p>
            <a:r>
              <a:rPr lang="en-CN" sz="2400" b="1" dirty="0"/>
              <a:t>Problem Solving 1</a:t>
            </a:r>
          </a:p>
        </p:txBody>
      </p:sp>
      <p:sp>
        <p:nvSpPr>
          <p:cNvPr id="2" name="Rectangle 1">
            <a:extLst>
              <a:ext uri="{FF2B5EF4-FFF2-40B4-BE49-F238E27FC236}">
                <a16:creationId xmlns:a16="http://schemas.microsoft.com/office/drawing/2014/main" id="{8C667F80-740B-214E-9EC2-3E6DA99A1142}"/>
              </a:ext>
            </a:extLst>
          </p:cNvPr>
          <p:cNvSpPr/>
          <p:nvPr/>
        </p:nvSpPr>
        <p:spPr>
          <a:xfrm>
            <a:off x="2181939" y="1569571"/>
            <a:ext cx="8316685" cy="1477328"/>
          </a:xfrm>
          <a:prstGeom prst="rect">
            <a:avLst/>
          </a:prstGeom>
        </p:spPr>
        <p:txBody>
          <a:bodyPr wrap="square">
            <a:spAutoFit/>
          </a:bodyPr>
          <a:lstStyle/>
          <a:p>
            <a:r>
              <a:rPr lang="en-US" dirty="0"/>
              <a:t>There is </a:t>
            </a:r>
            <a:r>
              <a:rPr lang="en-US" dirty="0">
                <a:solidFill>
                  <a:srgbClr val="FF0000"/>
                </a:solidFill>
              </a:rPr>
              <a:t>a rate limit </a:t>
            </a:r>
            <a:r>
              <a:rPr lang="en-US" dirty="0"/>
              <a:t>for free API users. We can only initiate no more than 450 requests in 15 minutes window (Twitter Streaming API). Unfortunately, the Reddit streaming API has the same problem. To address this issue, one solution is to collect data in advance, another solution is to pay for API access. Because our time and budget are limited, we decide to use </a:t>
            </a:r>
            <a:r>
              <a:rPr lang="en-US" dirty="0">
                <a:solidFill>
                  <a:srgbClr val="FF0000"/>
                </a:solidFill>
              </a:rPr>
              <a:t>archive data to simulate s</a:t>
            </a:r>
            <a:r>
              <a:rPr lang="en-US" dirty="0"/>
              <a:t>treaming data source.</a:t>
            </a:r>
          </a:p>
        </p:txBody>
      </p:sp>
      <p:pic>
        <p:nvPicPr>
          <p:cNvPr id="3" name="Picture 2">
            <a:extLst>
              <a:ext uri="{FF2B5EF4-FFF2-40B4-BE49-F238E27FC236}">
                <a16:creationId xmlns:a16="http://schemas.microsoft.com/office/drawing/2014/main" id="{4D1E273E-A183-AB4E-9503-BCB19C742BF9}"/>
              </a:ext>
            </a:extLst>
          </p:cNvPr>
          <p:cNvPicPr>
            <a:picLocks noChangeAspect="1"/>
          </p:cNvPicPr>
          <p:nvPr/>
        </p:nvPicPr>
        <p:blipFill>
          <a:blip r:embed="rId2"/>
          <a:stretch>
            <a:fillRect/>
          </a:stretch>
        </p:blipFill>
        <p:spPr>
          <a:xfrm>
            <a:off x="2181939" y="3442646"/>
            <a:ext cx="7908966" cy="2584044"/>
          </a:xfrm>
          <a:prstGeom prst="rect">
            <a:avLst/>
          </a:prstGeom>
        </p:spPr>
      </p:pic>
    </p:spTree>
    <p:extLst>
      <p:ext uri="{BB962C8B-B14F-4D97-AF65-F5344CB8AC3E}">
        <p14:creationId xmlns:p14="http://schemas.microsoft.com/office/powerpoint/2010/main" val="1311602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EC079118-9CC8-E549-A09E-B80E76C1AF9B}"/>
              </a:ext>
            </a:extLst>
          </p:cNvPr>
          <p:cNvSpPr txBox="1"/>
          <p:nvPr/>
        </p:nvSpPr>
        <p:spPr>
          <a:xfrm>
            <a:off x="433568" y="274320"/>
            <a:ext cx="2766832" cy="461665"/>
          </a:xfrm>
          <a:prstGeom prst="rect">
            <a:avLst/>
          </a:prstGeom>
          <a:noFill/>
        </p:spPr>
        <p:txBody>
          <a:bodyPr wrap="square" rtlCol="0">
            <a:spAutoFit/>
          </a:bodyPr>
          <a:lstStyle/>
          <a:p>
            <a:r>
              <a:rPr lang="en-CN" sz="2400" b="1" dirty="0"/>
              <a:t>Problem Solving 2</a:t>
            </a:r>
          </a:p>
        </p:txBody>
      </p:sp>
      <p:sp>
        <p:nvSpPr>
          <p:cNvPr id="2" name="TextBox 1">
            <a:extLst>
              <a:ext uri="{FF2B5EF4-FFF2-40B4-BE49-F238E27FC236}">
                <a16:creationId xmlns:a16="http://schemas.microsoft.com/office/drawing/2014/main" id="{425E6636-ADC8-8B4D-880E-3B1E179305AB}"/>
              </a:ext>
            </a:extLst>
          </p:cNvPr>
          <p:cNvSpPr txBox="1"/>
          <p:nvPr/>
        </p:nvSpPr>
        <p:spPr>
          <a:xfrm>
            <a:off x="2054431" y="1306286"/>
            <a:ext cx="8265226" cy="923330"/>
          </a:xfrm>
          <a:prstGeom prst="rect">
            <a:avLst/>
          </a:prstGeom>
          <a:noFill/>
        </p:spPr>
        <p:txBody>
          <a:bodyPr wrap="square" rtlCol="0">
            <a:spAutoFit/>
          </a:bodyPr>
          <a:lstStyle/>
          <a:p>
            <a:r>
              <a:rPr lang="en-CN" dirty="0"/>
              <a:t>When executing the system, we found that </a:t>
            </a:r>
            <a:r>
              <a:rPr lang="en-CN" dirty="0">
                <a:solidFill>
                  <a:srgbClr val="FF0000"/>
                </a:solidFill>
              </a:rPr>
              <a:t>only one</a:t>
            </a:r>
            <a:r>
              <a:rPr lang="en-CN" dirty="0"/>
              <a:t> sentiment analysis processor is consuming messages from Kafka. After some inspection, we realized that the problem comes from the </a:t>
            </a:r>
            <a:r>
              <a:rPr lang="en-CN" dirty="0">
                <a:solidFill>
                  <a:srgbClr val="FF0000"/>
                </a:solidFill>
              </a:rPr>
              <a:t>partition</a:t>
            </a:r>
            <a:r>
              <a:rPr lang="en-CN" dirty="0"/>
              <a:t> number of Kafka cluster should be set as large as 16 not 1.</a:t>
            </a:r>
          </a:p>
        </p:txBody>
      </p:sp>
      <p:pic>
        <p:nvPicPr>
          <p:cNvPr id="4" name="Picture 3">
            <a:extLst>
              <a:ext uri="{FF2B5EF4-FFF2-40B4-BE49-F238E27FC236}">
                <a16:creationId xmlns:a16="http://schemas.microsoft.com/office/drawing/2014/main" id="{BE02B394-1DF0-A449-98C8-789D4FB9BB19}"/>
              </a:ext>
            </a:extLst>
          </p:cNvPr>
          <p:cNvPicPr>
            <a:picLocks noChangeAspect="1"/>
          </p:cNvPicPr>
          <p:nvPr/>
        </p:nvPicPr>
        <p:blipFill>
          <a:blip r:embed="rId2"/>
          <a:stretch>
            <a:fillRect/>
          </a:stretch>
        </p:blipFill>
        <p:spPr>
          <a:xfrm>
            <a:off x="516494" y="3202676"/>
            <a:ext cx="11341100" cy="736600"/>
          </a:xfrm>
          <a:prstGeom prst="rect">
            <a:avLst/>
          </a:prstGeom>
        </p:spPr>
      </p:pic>
    </p:spTree>
    <p:extLst>
      <p:ext uri="{BB962C8B-B14F-4D97-AF65-F5344CB8AC3E}">
        <p14:creationId xmlns:p14="http://schemas.microsoft.com/office/powerpoint/2010/main" val="1097833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3446064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472522" y="2421036"/>
            <a:ext cx="6635702" cy="2369880"/>
          </a:xfrm>
          <a:prstGeom prst="rect">
            <a:avLst/>
          </a:prstGeom>
          <a:noFill/>
        </p:spPr>
        <p:txBody>
          <a:bodyPr wrap="square" rtlCol="0">
            <a:spAutoFit/>
          </a:bodyPr>
          <a:lstStyle/>
          <a:p>
            <a:pPr marL="342900" indent="-342900">
              <a:buFont typeface="Arial" panose="020B0604020202020204" pitchFamily="34" charset="0"/>
              <a:buChar char="•"/>
            </a:pPr>
            <a:r>
              <a:rPr lang="en-US" sz="3600" b="1"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226597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26DF0802-D237-2F43-8B92-AB6A1B78D706}"/>
              </a:ext>
            </a:extLst>
          </p:cNvPr>
          <p:cNvSpPr txBox="1"/>
          <p:nvPr/>
        </p:nvSpPr>
        <p:spPr>
          <a:xfrm>
            <a:off x="433568" y="274320"/>
            <a:ext cx="3532642" cy="461665"/>
          </a:xfrm>
          <a:prstGeom prst="rect">
            <a:avLst/>
          </a:prstGeom>
          <a:noFill/>
        </p:spPr>
        <p:txBody>
          <a:bodyPr wrap="square" rtlCol="0">
            <a:spAutoFit/>
          </a:bodyPr>
          <a:lstStyle/>
          <a:p>
            <a:r>
              <a:rPr lang="en-CN" sz="2400" b="1" dirty="0"/>
              <a:t>Background &amp; Motivation</a:t>
            </a:r>
          </a:p>
        </p:txBody>
      </p:sp>
      <p:sp>
        <p:nvSpPr>
          <p:cNvPr id="2" name="TextBox 1">
            <a:extLst>
              <a:ext uri="{FF2B5EF4-FFF2-40B4-BE49-F238E27FC236}">
                <a16:creationId xmlns:a16="http://schemas.microsoft.com/office/drawing/2014/main" id="{B7685D39-CFEA-9044-AEA3-7F2C8443B8A1}"/>
              </a:ext>
            </a:extLst>
          </p:cNvPr>
          <p:cNvSpPr txBox="1"/>
          <p:nvPr/>
        </p:nvSpPr>
        <p:spPr>
          <a:xfrm>
            <a:off x="3200400" y="2308235"/>
            <a:ext cx="809244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Sharp cryptocurrency market volatility</a:t>
            </a:r>
          </a:p>
          <a:p>
            <a:pPr marL="285750" indent="-285750">
              <a:buFont typeface="Arial" panose="020B0604020202020204" pitchFamily="34" charset="0"/>
              <a:buChar char="•"/>
            </a:pPr>
            <a:r>
              <a:rPr lang="en-US" sz="2400" dirty="0"/>
              <a:t>Social media opinion is a good indicator of market price</a:t>
            </a:r>
          </a:p>
          <a:p>
            <a:pPr marL="285750" indent="-285750">
              <a:buFont typeface="Arial" panose="020B0604020202020204" pitchFamily="34" charset="0"/>
              <a:buChar char="•"/>
            </a:pPr>
            <a:r>
              <a:rPr lang="en-US" sz="2400" dirty="0"/>
              <a:t>Real-time data explosion</a:t>
            </a:r>
          </a:p>
          <a:p>
            <a:pPr marL="285750" indent="-285750">
              <a:buFont typeface="Arial" panose="020B0604020202020204" pitchFamily="34" charset="0"/>
              <a:buChar char="•"/>
            </a:pPr>
            <a:r>
              <a:rPr lang="en-US" sz="2400" dirty="0"/>
              <a:t>Real-Time analyzation tool helps decision making</a:t>
            </a:r>
          </a:p>
        </p:txBody>
      </p:sp>
    </p:spTree>
    <p:extLst>
      <p:ext uri="{BB962C8B-B14F-4D97-AF65-F5344CB8AC3E}">
        <p14:creationId xmlns:p14="http://schemas.microsoft.com/office/powerpoint/2010/main" val="373713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5CB2B-8EAB-5D4F-B8C0-7960D73D5446}"/>
              </a:ext>
            </a:extLst>
          </p:cNvPr>
          <p:cNvPicPr>
            <a:picLocks noChangeAspect="1"/>
          </p:cNvPicPr>
          <p:nvPr/>
        </p:nvPicPr>
        <p:blipFill>
          <a:blip r:embed="rId2"/>
          <a:stretch>
            <a:fillRect/>
          </a:stretch>
        </p:blipFill>
        <p:spPr>
          <a:xfrm>
            <a:off x="474933" y="836377"/>
            <a:ext cx="11036061" cy="5023948"/>
          </a:xfrm>
          <a:prstGeom prst="rect">
            <a:avLst/>
          </a:prstGeom>
        </p:spPr>
      </p:pic>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cxnSp>
        <p:nvCxnSpPr>
          <p:cNvPr id="5" name="Straight Connector 4">
            <a:extLst>
              <a:ext uri="{FF2B5EF4-FFF2-40B4-BE49-F238E27FC236}">
                <a16:creationId xmlns:a16="http://schemas.microsoft.com/office/drawing/2014/main" id="{2088FFEA-5947-2F44-94F8-3CF8959C0BE0}"/>
              </a:ext>
            </a:extLst>
          </p:cNvPr>
          <p:cNvCxnSpPr>
            <a:cxnSpLocks/>
          </p:cNvCxnSpPr>
          <p:nvPr/>
        </p:nvCxnSpPr>
        <p:spPr>
          <a:xfrm>
            <a:off x="6096000" y="1902413"/>
            <a:ext cx="45224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249D05-DA4C-6049-B33F-9F5B03B63FDD}"/>
              </a:ext>
            </a:extLst>
          </p:cNvPr>
          <p:cNvCxnSpPr>
            <a:cxnSpLocks/>
          </p:cNvCxnSpPr>
          <p:nvPr/>
        </p:nvCxnSpPr>
        <p:spPr>
          <a:xfrm>
            <a:off x="2294021" y="4220497"/>
            <a:ext cx="83244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883A4F-CF85-A149-9A51-F97BEE06B205}"/>
              </a:ext>
            </a:extLst>
          </p:cNvPr>
          <p:cNvCxnSpPr>
            <a:cxnSpLocks/>
          </p:cNvCxnSpPr>
          <p:nvPr/>
        </p:nvCxnSpPr>
        <p:spPr>
          <a:xfrm>
            <a:off x="7429500" y="1902413"/>
            <a:ext cx="0" cy="2318084"/>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DCE332D-7464-D64A-BB92-36FA25AFA9F5}"/>
              </a:ext>
            </a:extLst>
          </p:cNvPr>
          <p:cNvSpPr txBox="1"/>
          <p:nvPr/>
        </p:nvSpPr>
        <p:spPr>
          <a:xfrm>
            <a:off x="360874" y="259011"/>
            <a:ext cx="5143500" cy="738664"/>
          </a:xfrm>
          <a:prstGeom prst="rect">
            <a:avLst/>
          </a:prstGeom>
          <a:noFill/>
        </p:spPr>
        <p:txBody>
          <a:bodyPr wrap="square" rtlCol="0">
            <a:spAutoFit/>
          </a:bodyPr>
          <a:lstStyle/>
          <a:p>
            <a:r>
              <a:rPr lang="en-US" sz="2400" b="1" dirty="0"/>
              <a:t>Sharp cryptocurrency market volatility</a:t>
            </a:r>
          </a:p>
          <a:p>
            <a:endParaRPr lang="en-CN" dirty="0"/>
          </a:p>
        </p:txBody>
      </p:sp>
      <p:sp>
        <p:nvSpPr>
          <p:cNvPr id="3" name="TextBox 2">
            <a:extLst>
              <a:ext uri="{FF2B5EF4-FFF2-40B4-BE49-F238E27FC236}">
                <a16:creationId xmlns:a16="http://schemas.microsoft.com/office/drawing/2014/main" id="{9C431E6E-F0CC-5046-9BD9-E0177A5A57DA}"/>
              </a:ext>
            </a:extLst>
          </p:cNvPr>
          <p:cNvSpPr txBox="1"/>
          <p:nvPr/>
        </p:nvSpPr>
        <p:spPr>
          <a:xfrm>
            <a:off x="7543560" y="2465523"/>
            <a:ext cx="998991" cy="584775"/>
          </a:xfrm>
          <a:prstGeom prst="rect">
            <a:avLst/>
          </a:prstGeom>
          <a:noFill/>
        </p:spPr>
        <p:txBody>
          <a:bodyPr wrap="none" rtlCol="0">
            <a:spAutoFit/>
          </a:bodyPr>
          <a:lstStyle/>
          <a:p>
            <a:r>
              <a:rPr lang="en-CN" sz="3200" dirty="0">
                <a:solidFill>
                  <a:srgbClr val="FF0000"/>
                </a:solidFill>
              </a:rPr>
              <a:t>6.7%</a:t>
            </a:r>
          </a:p>
        </p:txBody>
      </p:sp>
    </p:spTree>
    <p:extLst>
      <p:ext uri="{BB962C8B-B14F-4D97-AF65-F5344CB8AC3E}">
        <p14:creationId xmlns:p14="http://schemas.microsoft.com/office/powerpoint/2010/main" val="368292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3" name="Picture 2">
            <a:extLst>
              <a:ext uri="{FF2B5EF4-FFF2-40B4-BE49-F238E27FC236}">
                <a16:creationId xmlns:a16="http://schemas.microsoft.com/office/drawing/2014/main" id="{5E09B128-D079-1C41-8819-CC507B25A3DB}"/>
              </a:ext>
            </a:extLst>
          </p:cNvPr>
          <p:cNvPicPr>
            <a:picLocks noChangeAspect="1"/>
          </p:cNvPicPr>
          <p:nvPr/>
        </p:nvPicPr>
        <p:blipFill>
          <a:blip r:embed="rId2"/>
          <a:stretch>
            <a:fillRect/>
          </a:stretch>
        </p:blipFill>
        <p:spPr>
          <a:xfrm>
            <a:off x="4137632" y="0"/>
            <a:ext cx="6396182" cy="6858000"/>
          </a:xfrm>
          <a:prstGeom prst="rect">
            <a:avLst/>
          </a:prstGeom>
        </p:spPr>
      </p:pic>
      <p:sp>
        <p:nvSpPr>
          <p:cNvPr id="2" name="TextBox 1">
            <a:extLst>
              <a:ext uri="{FF2B5EF4-FFF2-40B4-BE49-F238E27FC236}">
                <a16:creationId xmlns:a16="http://schemas.microsoft.com/office/drawing/2014/main" id="{A137DC46-C235-E145-82E0-4C840C3CAAFD}"/>
              </a:ext>
            </a:extLst>
          </p:cNvPr>
          <p:cNvSpPr txBox="1"/>
          <p:nvPr/>
        </p:nvSpPr>
        <p:spPr>
          <a:xfrm>
            <a:off x="197646" y="217170"/>
            <a:ext cx="3379944" cy="1477328"/>
          </a:xfrm>
          <a:prstGeom prst="rect">
            <a:avLst/>
          </a:prstGeom>
          <a:noFill/>
        </p:spPr>
        <p:txBody>
          <a:bodyPr wrap="square" rtlCol="0">
            <a:spAutoFit/>
          </a:bodyPr>
          <a:lstStyle/>
          <a:p>
            <a:r>
              <a:rPr lang="en-US" sz="2400" b="1" dirty="0"/>
              <a:t>Social media opinion is a good indicator of market price</a:t>
            </a:r>
          </a:p>
          <a:p>
            <a:endParaRPr lang="en-CN" dirty="0"/>
          </a:p>
        </p:txBody>
      </p:sp>
      <p:sp>
        <p:nvSpPr>
          <p:cNvPr id="4" name="Rectangle 3">
            <a:extLst>
              <a:ext uri="{FF2B5EF4-FFF2-40B4-BE49-F238E27FC236}">
                <a16:creationId xmlns:a16="http://schemas.microsoft.com/office/drawing/2014/main" id="{22CCB202-04D2-EE40-A6CC-B26971326ECF}"/>
              </a:ext>
            </a:extLst>
          </p:cNvPr>
          <p:cNvSpPr/>
          <p:nvPr/>
        </p:nvSpPr>
        <p:spPr>
          <a:xfrm>
            <a:off x="1264468" y="1976765"/>
            <a:ext cx="8964545" cy="1223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 name="Right Arrow 4">
            <a:extLst>
              <a:ext uri="{FF2B5EF4-FFF2-40B4-BE49-F238E27FC236}">
                <a16:creationId xmlns:a16="http://schemas.microsoft.com/office/drawing/2014/main" id="{AC181109-7847-7849-B1A5-1771880EE067}"/>
              </a:ext>
            </a:extLst>
          </p:cNvPr>
          <p:cNvSpPr/>
          <p:nvPr/>
        </p:nvSpPr>
        <p:spPr>
          <a:xfrm>
            <a:off x="1828800" y="2308235"/>
            <a:ext cx="2435426" cy="50354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52502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CA535AF1-022D-784A-A639-518ABCBBE335}"/>
              </a:ext>
            </a:extLst>
          </p:cNvPr>
          <p:cNvSpPr txBox="1"/>
          <p:nvPr/>
        </p:nvSpPr>
        <p:spPr>
          <a:xfrm>
            <a:off x="50365" y="171347"/>
            <a:ext cx="2133645" cy="523220"/>
          </a:xfrm>
          <a:prstGeom prst="rect">
            <a:avLst/>
          </a:prstGeom>
          <a:noFill/>
        </p:spPr>
        <p:txBody>
          <a:bodyPr wrap="square" rtlCol="0">
            <a:spAutoFit/>
          </a:bodyPr>
          <a:lstStyle/>
          <a:p>
            <a:pPr algn="ctr"/>
            <a:r>
              <a:rPr lang="en-US" sz="2800" b="1" dirty="0"/>
              <a:t>Big</a:t>
            </a:r>
            <a:r>
              <a:rPr lang="zh-CN" altLang="en-US" sz="2800" b="1" dirty="0"/>
              <a:t> </a:t>
            </a:r>
            <a:r>
              <a:rPr lang="en-US" altLang="zh-CN" sz="2800" b="1" dirty="0"/>
              <a:t>Data Era</a:t>
            </a:r>
            <a:endParaRPr lang="en-CN" sz="2000" b="1" dirty="0"/>
          </a:p>
        </p:txBody>
      </p:sp>
      <p:pic>
        <p:nvPicPr>
          <p:cNvPr id="19" name="Picture 18">
            <a:extLst>
              <a:ext uri="{FF2B5EF4-FFF2-40B4-BE49-F238E27FC236}">
                <a16:creationId xmlns:a16="http://schemas.microsoft.com/office/drawing/2014/main" id="{F47FAFBE-B370-624E-9690-940E1B7115D0}"/>
              </a:ext>
            </a:extLst>
          </p:cNvPr>
          <p:cNvPicPr>
            <a:picLocks noChangeAspect="1"/>
          </p:cNvPicPr>
          <p:nvPr/>
        </p:nvPicPr>
        <p:blipFill>
          <a:blip r:embed="rId2"/>
          <a:stretch>
            <a:fillRect/>
          </a:stretch>
        </p:blipFill>
        <p:spPr>
          <a:xfrm>
            <a:off x="1770899" y="1335718"/>
            <a:ext cx="8762915" cy="3530601"/>
          </a:xfrm>
          <a:prstGeom prst="rect">
            <a:avLst/>
          </a:prstGeom>
        </p:spPr>
      </p:pic>
      <p:sp>
        <p:nvSpPr>
          <p:cNvPr id="2" name="TextBox 1">
            <a:extLst>
              <a:ext uri="{FF2B5EF4-FFF2-40B4-BE49-F238E27FC236}">
                <a16:creationId xmlns:a16="http://schemas.microsoft.com/office/drawing/2014/main" id="{68631576-8CF5-6C44-91AE-05E8FA9DB47E}"/>
              </a:ext>
            </a:extLst>
          </p:cNvPr>
          <p:cNvSpPr txBox="1"/>
          <p:nvPr/>
        </p:nvSpPr>
        <p:spPr>
          <a:xfrm>
            <a:off x="3358684" y="5322804"/>
            <a:ext cx="7749540" cy="369332"/>
          </a:xfrm>
          <a:prstGeom prst="rect">
            <a:avLst/>
          </a:prstGeom>
          <a:noFill/>
        </p:spPr>
        <p:txBody>
          <a:bodyPr wrap="square" rtlCol="0">
            <a:spAutoFit/>
          </a:bodyPr>
          <a:lstStyle/>
          <a:p>
            <a:r>
              <a:rPr lang="en-US" b="1" dirty="0"/>
              <a:t>1</a:t>
            </a:r>
            <a:r>
              <a:rPr lang="en-US" dirty="0"/>
              <a:t> ZB = 1000</a:t>
            </a:r>
            <a:r>
              <a:rPr lang="en-US" baseline="30000" dirty="0"/>
              <a:t>7</a:t>
            </a:r>
            <a:r>
              <a:rPr lang="en-US" dirty="0"/>
              <a:t>bytes = 10</a:t>
            </a:r>
            <a:r>
              <a:rPr lang="en-US" baseline="30000" dirty="0"/>
              <a:t>21</a:t>
            </a:r>
            <a:r>
              <a:rPr lang="en-US" dirty="0"/>
              <a:t>bytes = </a:t>
            </a:r>
            <a:r>
              <a:rPr lang="en-US" b="1" dirty="0"/>
              <a:t>1</a:t>
            </a:r>
            <a:r>
              <a:rPr lang="en-US" dirty="0"/>
              <a:t>000000000000000000000bytes</a:t>
            </a:r>
            <a:endParaRPr lang="en-CN" dirty="0"/>
          </a:p>
        </p:txBody>
      </p:sp>
    </p:spTree>
    <p:extLst>
      <p:ext uri="{BB962C8B-B14F-4D97-AF65-F5344CB8AC3E}">
        <p14:creationId xmlns:p14="http://schemas.microsoft.com/office/powerpoint/2010/main" val="1382255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2" name="Picture 1">
            <a:extLst>
              <a:ext uri="{FF2B5EF4-FFF2-40B4-BE49-F238E27FC236}">
                <a16:creationId xmlns:a16="http://schemas.microsoft.com/office/drawing/2014/main" id="{6BF89407-E913-6A43-A7F0-5A35A393BC98}"/>
              </a:ext>
            </a:extLst>
          </p:cNvPr>
          <p:cNvPicPr>
            <a:picLocks noChangeAspect="1"/>
          </p:cNvPicPr>
          <p:nvPr/>
        </p:nvPicPr>
        <p:blipFill>
          <a:blip r:embed="rId2"/>
          <a:stretch>
            <a:fillRect/>
          </a:stretch>
        </p:blipFill>
        <p:spPr>
          <a:xfrm>
            <a:off x="1352020" y="1184329"/>
            <a:ext cx="9756204" cy="4390292"/>
          </a:xfrm>
          <a:prstGeom prst="rect">
            <a:avLst/>
          </a:prstGeom>
        </p:spPr>
      </p:pic>
      <p:sp>
        <p:nvSpPr>
          <p:cNvPr id="16" name="TextBox 15">
            <a:extLst>
              <a:ext uri="{FF2B5EF4-FFF2-40B4-BE49-F238E27FC236}">
                <a16:creationId xmlns:a16="http://schemas.microsoft.com/office/drawing/2014/main" id="{437AE1FC-1686-F44E-BD8A-49381016C080}"/>
              </a:ext>
            </a:extLst>
          </p:cNvPr>
          <p:cNvSpPr txBox="1"/>
          <p:nvPr/>
        </p:nvSpPr>
        <p:spPr>
          <a:xfrm>
            <a:off x="197646" y="186852"/>
            <a:ext cx="4100034" cy="523220"/>
          </a:xfrm>
          <a:prstGeom prst="rect">
            <a:avLst/>
          </a:prstGeom>
          <a:noFill/>
        </p:spPr>
        <p:txBody>
          <a:bodyPr wrap="square" rtlCol="0">
            <a:spAutoFit/>
          </a:bodyPr>
          <a:lstStyle/>
          <a:p>
            <a:pPr algn="ctr"/>
            <a:r>
              <a:rPr lang="en-US" altLang="zh-CN" sz="2800" b="1" dirty="0"/>
              <a:t>Real-Time Data Explosion</a:t>
            </a:r>
            <a:endParaRPr lang="en-CN" sz="2000" b="1" dirty="0"/>
          </a:p>
        </p:txBody>
      </p:sp>
    </p:spTree>
    <p:extLst>
      <p:ext uri="{BB962C8B-B14F-4D97-AF65-F5344CB8AC3E}">
        <p14:creationId xmlns:p14="http://schemas.microsoft.com/office/powerpoint/2010/main" val="284825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472522" y="2421036"/>
            <a:ext cx="6635702" cy="2369880"/>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3600" b="1"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2197627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7741</TotalTime>
  <Words>542</Words>
  <Application>Microsoft Macintosh PowerPoint</Application>
  <PresentationFormat>Widescreen</PresentationFormat>
  <Paragraphs>88</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梁志豪</dc:creator>
  <cp:lastModifiedBy>梁志豪</cp:lastModifiedBy>
  <cp:revision>119</cp:revision>
  <dcterms:created xsi:type="dcterms:W3CDTF">2020-05-15T13:36:24Z</dcterms:created>
  <dcterms:modified xsi:type="dcterms:W3CDTF">2020-07-22T03:04:39Z</dcterms:modified>
</cp:coreProperties>
</file>